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Britannic Bold" panose="020B0903060703020204" pitchFamily="34" charset="0"/>
      <p:regular r:id="rId16"/>
    </p:embeddedFont>
    <p:embeddedFont>
      <p:font typeface="Nunito Semi Bold" panose="020B0604020202020204" charset="0"/>
      <p:regular r:id="rId17"/>
    </p:embeddedFont>
    <p:embeddedFont>
      <p:font typeface="PT Sans" panose="020B0503020203020204" pitchFamily="34" charset="0"/>
      <p:regular r:id="rId18"/>
      <p:bold r:id="rId19"/>
    </p:embeddedFont>
    <p:embeddedFont>
      <p:font typeface="Wide Latin" panose="020A0A07050505020404" pitchFamily="18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447" autoAdjust="0"/>
  </p:normalViewPr>
  <p:slideViewPr>
    <p:cSldViewPr snapToGrid="0" snapToObjects="1">
      <p:cViewPr>
        <p:scale>
          <a:sx n="50" d="100"/>
          <a:sy n="50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3148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b="10673"/>
          <a:stretch>
            <a:fillRect/>
          </a:stretch>
        </p:blipFill>
        <p:spPr>
          <a:xfrm>
            <a:off x="0" y="1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8634" y="577453"/>
            <a:ext cx="7679531" cy="1230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IoT-AI Powered Healthcare Network System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218634" y="2121813"/>
            <a:ext cx="7040047" cy="369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Level 1 Architecture: Login &amp; Authentication Module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218634" y="3013948"/>
            <a:ext cx="2686050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Team Leads &amp; Members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218634" y="3530679"/>
            <a:ext cx="3584615" cy="615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Harshit Kumar(TL)-MCA(2400680140051)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218634" y="4354949"/>
            <a:ext cx="3584615" cy="615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Chetan (CL)-MCA(2400680140032)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6218634" y="5179219"/>
            <a:ext cx="3584615" cy="615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Atul Tyagi-MCA(2400680140028)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218634" y="6003488"/>
            <a:ext cx="3584615" cy="615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Priyanshu Ahlawat-MCA(2400680140101)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6218634" y="6827758"/>
            <a:ext cx="3584615" cy="615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Yashika Rathi-MCA(2400680140146)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321171" y="3013948"/>
            <a:ext cx="2461498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Supervisors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321171" y="3530679"/>
            <a:ext cx="3584615" cy="615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DR. Brijesh Kumar Gupta (Prof. Dept. of MCA)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0321171" y="4354949"/>
            <a:ext cx="3584615" cy="615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Mr. Suraj Bhatnagar (B. Tech, M. Tech, CSE IITK)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057" y="489130"/>
            <a:ext cx="7131368" cy="540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Integrating AI for Enhanced Security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50677" y="1790519"/>
            <a:ext cx="13344287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is crucial for moving beyond static passwords to dynamic, adaptive security measures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that protect sensitive patient data in real-time.</a:t>
            </a:r>
            <a:endParaRPr lang="en-US" sz="2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277" y="2915007"/>
            <a:ext cx="4085987" cy="2204918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998" y="2915007"/>
            <a:ext cx="4080510" cy="2204918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5020" y="2915007"/>
            <a:ext cx="4868823" cy="2204918"/>
          </a:xfrm>
          <a:prstGeom prst="rect">
            <a:avLst/>
          </a:prstGeom>
        </p:spPr>
      </p:pic>
      <p:sp>
        <p:nvSpPr>
          <p:cNvPr id="7" name="Shape 2"/>
          <p:cNvSpPr/>
          <p:nvPr/>
        </p:nvSpPr>
        <p:spPr>
          <a:xfrm>
            <a:off x="643057" y="5584210"/>
            <a:ext cx="91797" cy="91797"/>
          </a:xfrm>
          <a:prstGeom prst="roundRect">
            <a:avLst>
              <a:gd name="adj" fmla="val 498055"/>
            </a:avLst>
          </a:prstGeom>
          <a:solidFill>
            <a:srgbClr val="F2B42D"/>
          </a:solidFill>
          <a:ln/>
        </p:spPr>
      </p:sp>
      <p:sp>
        <p:nvSpPr>
          <p:cNvPr id="8" name="Text 3"/>
          <p:cNvSpPr/>
          <p:nvPr/>
        </p:nvSpPr>
        <p:spPr>
          <a:xfrm>
            <a:off x="918567" y="5446395"/>
            <a:ext cx="4019431" cy="1469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Behavioral Biometrics:</a:t>
            </a: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analyzes typing speed, swipe patterns, and location data to verify user identity continuously.</a:t>
            </a:r>
            <a:endParaRPr lang="en-US" sz="2400" dirty="0"/>
          </a:p>
        </p:txBody>
      </p:sp>
      <p:sp>
        <p:nvSpPr>
          <p:cNvPr id="9" name="Shape 4"/>
          <p:cNvSpPr/>
          <p:nvPr/>
        </p:nvSpPr>
        <p:spPr>
          <a:xfrm>
            <a:off x="5167670" y="5584210"/>
            <a:ext cx="91797" cy="91797"/>
          </a:xfrm>
          <a:prstGeom prst="roundRect">
            <a:avLst>
              <a:gd name="adj" fmla="val 498055"/>
            </a:avLst>
          </a:prstGeom>
          <a:solidFill>
            <a:srgbClr val="D7425E"/>
          </a:solidFill>
          <a:ln/>
        </p:spPr>
      </p:sp>
      <p:sp>
        <p:nvSpPr>
          <p:cNvPr id="10" name="Text 5"/>
          <p:cNvSpPr/>
          <p:nvPr/>
        </p:nvSpPr>
        <p:spPr>
          <a:xfrm>
            <a:off x="5443180" y="5446395"/>
            <a:ext cx="4019431" cy="11022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Anomaly Detection:</a:t>
            </a: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Machine learning models flag unusual login times, device changes, or access attempts.</a:t>
            </a:r>
            <a:endParaRPr lang="en-US" sz="2400" dirty="0"/>
          </a:p>
        </p:txBody>
      </p:sp>
      <p:sp>
        <p:nvSpPr>
          <p:cNvPr id="11" name="Shape 6"/>
          <p:cNvSpPr/>
          <p:nvPr/>
        </p:nvSpPr>
        <p:spPr>
          <a:xfrm>
            <a:off x="9692283" y="5584210"/>
            <a:ext cx="91797" cy="91797"/>
          </a:xfrm>
          <a:prstGeom prst="roundRect">
            <a:avLst>
              <a:gd name="adj" fmla="val 498055"/>
            </a:avLst>
          </a:prstGeom>
          <a:solidFill>
            <a:srgbClr val="DD785E"/>
          </a:solidFill>
          <a:ln/>
        </p:spPr>
      </p:sp>
      <p:sp>
        <p:nvSpPr>
          <p:cNvPr id="12" name="Text 7"/>
          <p:cNvSpPr/>
          <p:nvPr/>
        </p:nvSpPr>
        <p:spPr>
          <a:xfrm>
            <a:off x="9967793" y="5446395"/>
            <a:ext cx="4019431" cy="1469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Scoring:</a:t>
            </a: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Each login attempt is assigned a risk score, triggering multi-factor authentication for high-risk scenarios.</a:t>
            </a:r>
            <a:endParaRPr lang="en-US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b="1105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7204" y="652343"/>
            <a:ext cx="4836081" cy="409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Benefits &amp; Future Directions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487204" y="1270397"/>
            <a:ext cx="8169592" cy="1130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Secure, Smart, Seamless Healthcare Access</a:t>
            </a:r>
            <a:endParaRPr lang="en-US" sz="3550" dirty="0"/>
          </a:p>
        </p:txBody>
      </p:sp>
      <p:sp>
        <p:nvSpPr>
          <p:cNvPr id="5" name="Shape 2"/>
          <p:cNvSpPr/>
          <p:nvPr/>
        </p:nvSpPr>
        <p:spPr>
          <a:xfrm>
            <a:off x="487204" y="2609255"/>
            <a:ext cx="8169592" cy="1276826"/>
          </a:xfrm>
          <a:prstGeom prst="roundRect">
            <a:avLst>
              <a:gd name="adj" fmla="val 26169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1628" y="2763679"/>
            <a:ext cx="2620566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Robust Security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641628" y="3174682"/>
            <a:ext cx="7860744" cy="5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Multi-layered authentication, backed by Firebase and AI anomaly detection, ensures patient data protection.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487204" y="4025265"/>
            <a:ext cx="8169592" cy="1276826"/>
          </a:xfrm>
          <a:prstGeom prst="roundRect">
            <a:avLst>
              <a:gd name="adj" fmla="val 26169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1628" y="4179689"/>
            <a:ext cx="2629138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Cross-Platform Reach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641628" y="4590693"/>
            <a:ext cx="7860744" cy="5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Kivy allows a single codebase for both iOS and Android, maximizing reach and reducing development overhead.</a:t>
            </a:r>
            <a:endParaRPr lang="en-US" sz="2400" dirty="0"/>
          </a:p>
        </p:txBody>
      </p:sp>
      <p:sp>
        <p:nvSpPr>
          <p:cNvPr id="11" name="Shape 8"/>
          <p:cNvSpPr/>
          <p:nvPr/>
        </p:nvSpPr>
        <p:spPr>
          <a:xfrm>
            <a:off x="487204" y="5441275"/>
            <a:ext cx="8169592" cy="1208486"/>
          </a:xfrm>
          <a:prstGeom prst="roundRect">
            <a:avLst>
              <a:gd name="adj" fmla="val 33468"/>
            </a:avLst>
          </a:prstGeom>
          <a:solidFill>
            <a:srgbClr val="00002E"/>
          </a:solidFill>
          <a:ln w="15240">
            <a:solidFill>
              <a:srgbClr val="DD78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628" y="5595699"/>
            <a:ext cx="2620566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Intuitive UX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641628" y="6006703"/>
            <a:ext cx="7860744" cy="278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Responsive Kivy UI design provides a smooth and efficient </a:t>
            </a:r>
          </a:p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login experience for healthcare professionals.</a:t>
            </a:r>
            <a:endParaRPr lang="en-US" sz="2400" dirty="0"/>
          </a:p>
        </p:txBody>
      </p:sp>
      <p:sp>
        <p:nvSpPr>
          <p:cNvPr id="14" name="Shape 11"/>
          <p:cNvSpPr/>
          <p:nvPr/>
        </p:nvSpPr>
        <p:spPr>
          <a:xfrm>
            <a:off x="487204" y="6778146"/>
            <a:ext cx="8169592" cy="1289133"/>
          </a:xfrm>
          <a:prstGeom prst="roundRect">
            <a:avLst>
              <a:gd name="adj" fmla="val 33468"/>
            </a:avLst>
          </a:prstGeom>
          <a:solidFill>
            <a:srgbClr val="00002E"/>
          </a:solidFill>
          <a:ln w="15240">
            <a:solidFill>
              <a:srgbClr val="48A8E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50200" y="6970900"/>
            <a:ext cx="2620566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Ready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641628" y="7351951"/>
            <a:ext cx="7860744" cy="278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modular architecture supports seamless integration </a:t>
            </a:r>
          </a:p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 new IoT devices and advanced AI features.</a:t>
            </a:r>
            <a:endParaRPr lang="en-US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0192" y="455890"/>
            <a:ext cx="6731079" cy="487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Google Sheet Workflow Management</a:t>
            </a:r>
            <a:endParaRPr lang="en-US" sz="3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12" y="1383744"/>
            <a:ext cx="7054096" cy="1989415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4424" y="1383744"/>
            <a:ext cx="6268283" cy="1989415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812" y="3505676"/>
            <a:ext cx="13454777" cy="1989415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812" y="5627608"/>
            <a:ext cx="13454777" cy="19894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55871" y="487085"/>
            <a:ext cx="8318659" cy="1039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8150"/>
              </a:lnSpc>
              <a:buNone/>
            </a:pPr>
            <a:r>
              <a:rPr lang="en-US" sz="6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Thank You!</a:t>
            </a:r>
            <a:endParaRPr lang="en-US" sz="6550" dirty="0"/>
          </a:p>
        </p:txBody>
      </p:sp>
      <p:sp>
        <p:nvSpPr>
          <p:cNvPr id="3" name="Text 1"/>
          <p:cNvSpPr/>
          <p:nvPr/>
        </p:nvSpPr>
        <p:spPr>
          <a:xfrm>
            <a:off x="618649" y="1951077"/>
            <a:ext cx="2195274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257" y="1990844"/>
            <a:ext cx="6338887" cy="507111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831479" y="1951077"/>
            <a:ext cx="2195274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18649" y="7459623"/>
            <a:ext cx="13393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3058716"/>
            <a:ext cx="12954952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ritannic Bold" panose="020B0903060703020204" pitchFamily="34" charset="0"/>
                <a:ea typeface="Nunito Semi Bold" pitchFamily="34" charset="-122"/>
                <a:cs typeface="Nunito Semi Bold" pitchFamily="34" charset="-120"/>
              </a:rPr>
              <a:t>Project Title</a:t>
            </a:r>
            <a:r>
              <a:rPr lang="en-US" sz="4400" dirty="0">
                <a:solidFill>
                  <a:srgbClr val="FFFFFF"/>
                </a:solidFill>
                <a:latin typeface="Wide Latin" panose="020A0A07050505020404" pitchFamily="18" charset="0"/>
                <a:ea typeface="Nunito Semi Bold" pitchFamily="34" charset="-122"/>
                <a:cs typeface="Nunito Semi Bold" pitchFamily="34" charset="-120"/>
              </a:rPr>
              <a:t> </a:t>
            </a: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: IOS Mobile Application Development for Affordable and Highly Available IOT-AI Powered Healthcare Network System</a:t>
            </a:r>
            <a:endParaRPr lang="en-US" sz="4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b="10135"/>
          <a:stretch>
            <a:fillRect/>
          </a:stretch>
        </p:blipFill>
        <p:spPr>
          <a:xfrm>
            <a:off x="0" y="0"/>
            <a:ext cx="5486400" cy="82295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2302" y="307002"/>
            <a:ext cx="8006477" cy="1912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Securing the Digital Health Frontier</a:t>
            </a:r>
            <a:endParaRPr lang="en-US" sz="6000" dirty="0"/>
          </a:p>
        </p:txBody>
      </p:sp>
      <p:sp>
        <p:nvSpPr>
          <p:cNvPr id="4" name="Shape 1"/>
          <p:cNvSpPr/>
          <p:nvPr/>
        </p:nvSpPr>
        <p:spPr>
          <a:xfrm>
            <a:off x="6055162" y="2602706"/>
            <a:ext cx="8006477" cy="1175504"/>
          </a:xfrm>
          <a:prstGeom prst="roundRect">
            <a:avLst>
              <a:gd name="adj" fmla="val 9335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032302" y="2602706"/>
            <a:ext cx="91440" cy="1175504"/>
          </a:xfrm>
          <a:prstGeom prst="roundRect">
            <a:avLst>
              <a:gd name="adj" fmla="val 266607"/>
            </a:avLst>
          </a:prstGeom>
          <a:solidFill>
            <a:srgbClr val="F2B42D"/>
          </a:solidFill>
          <a:ln/>
        </p:spPr>
      </p:sp>
      <p:sp>
        <p:nvSpPr>
          <p:cNvPr id="6" name="Text 3"/>
          <p:cNvSpPr/>
          <p:nvPr/>
        </p:nvSpPr>
        <p:spPr>
          <a:xfrm>
            <a:off x="6309122" y="2788087"/>
            <a:ext cx="3568779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Criticality of Secure Login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6309122" y="3267908"/>
            <a:ext cx="7567136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Focus on ironclad security for patient data at the first point of access.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6055162" y="3940731"/>
            <a:ext cx="8006477" cy="1175504"/>
          </a:xfrm>
          <a:prstGeom prst="roundRect">
            <a:avLst>
              <a:gd name="adj" fmla="val 9335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032302" y="3940731"/>
            <a:ext cx="91440" cy="1175504"/>
          </a:xfrm>
          <a:prstGeom prst="roundRect">
            <a:avLst>
              <a:gd name="adj" fmla="val 266607"/>
            </a:avLst>
          </a:prstGeom>
          <a:solidFill>
            <a:srgbClr val="D7425E"/>
          </a:solidFill>
          <a:ln/>
        </p:spPr>
      </p:sp>
      <p:sp>
        <p:nvSpPr>
          <p:cNvPr id="10" name="Text 7"/>
          <p:cNvSpPr/>
          <p:nvPr/>
        </p:nvSpPr>
        <p:spPr>
          <a:xfrm>
            <a:off x="6309122" y="4126111"/>
            <a:ext cx="3059192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System Architecture</a:t>
            </a:r>
            <a:endParaRPr lang="en-US" sz="2800" dirty="0"/>
          </a:p>
        </p:txBody>
      </p:sp>
      <p:sp>
        <p:nvSpPr>
          <p:cNvPr id="11" name="Text 8"/>
          <p:cNvSpPr/>
          <p:nvPr/>
        </p:nvSpPr>
        <p:spPr>
          <a:xfrm>
            <a:off x="6309122" y="4605933"/>
            <a:ext cx="7567136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Overview of the Login &amp; Authentication system design.</a:t>
            </a:r>
            <a:endParaRPr lang="en-US" sz="2000" dirty="0"/>
          </a:p>
        </p:txBody>
      </p:sp>
      <p:sp>
        <p:nvSpPr>
          <p:cNvPr id="12" name="Shape 9"/>
          <p:cNvSpPr/>
          <p:nvPr/>
        </p:nvSpPr>
        <p:spPr>
          <a:xfrm>
            <a:off x="6055162" y="5278755"/>
            <a:ext cx="8006477" cy="1175504"/>
          </a:xfrm>
          <a:prstGeom prst="roundRect">
            <a:avLst>
              <a:gd name="adj" fmla="val 9335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032302" y="5278755"/>
            <a:ext cx="91440" cy="1175504"/>
          </a:xfrm>
          <a:prstGeom prst="roundRect">
            <a:avLst>
              <a:gd name="adj" fmla="val 266607"/>
            </a:avLst>
          </a:prstGeom>
          <a:solidFill>
            <a:srgbClr val="DD785E"/>
          </a:solidFill>
          <a:ln/>
        </p:spPr>
      </p:sp>
      <p:sp>
        <p:nvSpPr>
          <p:cNvPr id="14" name="Text 11"/>
          <p:cNvSpPr/>
          <p:nvPr/>
        </p:nvSpPr>
        <p:spPr>
          <a:xfrm>
            <a:off x="6309122" y="5464135"/>
            <a:ext cx="3059192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Kivy &amp; Python</a:t>
            </a:r>
            <a:endParaRPr lang="en-US" sz="2800" dirty="0"/>
          </a:p>
        </p:txBody>
      </p:sp>
      <p:sp>
        <p:nvSpPr>
          <p:cNvPr id="15" name="Text 12"/>
          <p:cNvSpPr/>
          <p:nvPr/>
        </p:nvSpPr>
        <p:spPr>
          <a:xfrm>
            <a:off x="6309122" y="5943957"/>
            <a:ext cx="7567136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Leveraging Kivy for intuitive iOS UI development.</a:t>
            </a:r>
            <a:endParaRPr lang="en-US" sz="2000" dirty="0"/>
          </a:p>
        </p:txBody>
      </p:sp>
      <p:sp>
        <p:nvSpPr>
          <p:cNvPr id="16" name="Shape 13"/>
          <p:cNvSpPr/>
          <p:nvPr/>
        </p:nvSpPr>
        <p:spPr>
          <a:xfrm>
            <a:off x="6055162" y="6616779"/>
            <a:ext cx="8006477" cy="1175504"/>
          </a:xfrm>
          <a:prstGeom prst="roundRect">
            <a:avLst>
              <a:gd name="adj" fmla="val 9335"/>
            </a:avLst>
          </a:prstGeom>
          <a:solidFill>
            <a:srgbClr val="00002E">
              <a:alpha val="75000"/>
            </a:srgbClr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032302" y="6616779"/>
            <a:ext cx="91440" cy="1175504"/>
          </a:xfrm>
          <a:prstGeom prst="roundRect">
            <a:avLst>
              <a:gd name="adj" fmla="val 266607"/>
            </a:avLst>
          </a:prstGeom>
          <a:solidFill>
            <a:srgbClr val="48A8E2"/>
          </a:solidFill>
          <a:ln/>
        </p:spPr>
      </p:sp>
      <p:sp>
        <p:nvSpPr>
          <p:cNvPr id="18" name="Text 15"/>
          <p:cNvSpPr/>
          <p:nvPr/>
        </p:nvSpPr>
        <p:spPr>
          <a:xfrm>
            <a:off x="6309122" y="6802160"/>
            <a:ext cx="3059192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Integration</a:t>
            </a:r>
            <a:endParaRPr lang="en-US" sz="2800" dirty="0"/>
          </a:p>
        </p:txBody>
      </p:sp>
      <p:sp>
        <p:nvSpPr>
          <p:cNvPr id="19" name="Text 16"/>
          <p:cNvSpPr/>
          <p:nvPr/>
        </p:nvSpPr>
        <p:spPr>
          <a:xfrm>
            <a:off x="6309122" y="7281982"/>
            <a:ext cx="7567136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AI for enhanced security and anomaly detection.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925" y="574238"/>
            <a:ext cx="13168551" cy="1228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Why Secure Login &amp; Authentication Matter in Healthcare IoT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1044178" y="2455069"/>
            <a:ext cx="12855297" cy="835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"In healthcare, data isn't just information; it's a patient's story. Protecting that story begins with ironclad security at the very first point of access."</a:t>
            </a:r>
            <a:endParaRPr lang="en-US" sz="2800" dirty="0"/>
          </a:p>
        </p:txBody>
      </p:sp>
      <p:sp>
        <p:nvSpPr>
          <p:cNvPr id="4" name="Shape 2"/>
          <p:cNvSpPr/>
          <p:nvPr/>
        </p:nvSpPr>
        <p:spPr>
          <a:xfrm>
            <a:off x="730925" y="2220158"/>
            <a:ext cx="22860" cy="1305163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5" name="Text 3"/>
          <p:cNvSpPr/>
          <p:nvPr/>
        </p:nvSpPr>
        <p:spPr>
          <a:xfrm>
            <a:off x="730925" y="3948113"/>
            <a:ext cx="7697272" cy="835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Healthcare IoT devices handle sensitive patient data, demanding robust security measures.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742355" y="4817300"/>
            <a:ext cx="7697272" cy="835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Authentication prevents unauthorized access, ensuring patient safety and data privacy compliance.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723423" y="5959716"/>
            <a:ext cx="7697272" cy="835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must be lightweight, scalable, and user-friendly to combine AI and IoT effectively.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742355" y="6839831"/>
            <a:ext cx="7697272" cy="835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Python with Kivy enables rapid, cross-platform development for touch-friendly healthcare apps.</a:t>
            </a:r>
            <a:endParaRPr lang="en-US" sz="28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5580" y="3743865"/>
            <a:ext cx="5191397" cy="38175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437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0896" y="191124"/>
            <a:ext cx="7082790" cy="421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Challenge: Balancing Access and Security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488864" y="992091"/>
            <a:ext cx="8142208" cy="1597938"/>
          </a:xfrm>
          <a:prstGeom prst="roundRect">
            <a:avLst>
              <a:gd name="adj" fmla="val 13436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59249" y="1187529"/>
            <a:ext cx="429339" cy="429339"/>
          </a:xfrm>
          <a:prstGeom prst="roundRect">
            <a:avLst>
              <a:gd name="adj" fmla="val 21295726"/>
            </a:avLst>
          </a:prstGeom>
          <a:solidFill>
            <a:srgbClr val="F2B42D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359" y="1281470"/>
            <a:ext cx="193119" cy="2414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21724" y="1269146"/>
            <a:ext cx="3444121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High Expectations for UI/UX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1421724" y="1791060"/>
            <a:ext cx="7825502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Must deliver a seamless, intuitive user experience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healthcare professionals.</a:t>
            </a:r>
            <a:endParaRPr lang="en-US" sz="2400" dirty="0"/>
          </a:p>
        </p:txBody>
      </p:sp>
      <p:sp>
        <p:nvSpPr>
          <p:cNvPr id="9" name="Shape 5"/>
          <p:cNvSpPr/>
          <p:nvPr/>
        </p:nvSpPr>
        <p:spPr>
          <a:xfrm>
            <a:off x="500896" y="2754986"/>
            <a:ext cx="8142208" cy="1597938"/>
          </a:xfrm>
          <a:prstGeom prst="roundRect">
            <a:avLst>
              <a:gd name="adj" fmla="val 13436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59249" y="2928580"/>
            <a:ext cx="429339" cy="429339"/>
          </a:xfrm>
          <a:prstGeom prst="roundRect">
            <a:avLst>
              <a:gd name="adj" fmla="val 21295726"/>
            </a:avLst>
          </a:prstGeom>
          <a:solidFill>
            <a:srgbClr val="D7425E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359" y="3022521"/>
            <a:ext cx="193119" cy="24145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421724" y="2974894"/>
            <a:ext cx="2694146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Security Challenges</a:t>
            </a:r>
            <a:endParaRPr lang="en-US" sz="2800" dirty="0"/>
          </a:p>
        </p:txBody>
      </p:sp>
      <p:sp>
        <p:nvSpPr>
          <p:cNvPr id="13" name="Text 8"/>
          <p:cNvSpPr/>
          <p:nvPr/>
        </p:nvSpPr>
        <p:spPr>
          <a:xfrm>
            <a:off x="1421724" y="3493773"/>
            <a:ext cx="7825502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Protecting highly sensitive patient data from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evolving cyber threats.</a:t>
            </a:r>
            <a:endParaRPr lang="en-US" sz="2400" dirty="0"/>
          </a:p>
        </p:txBody>
      </p:sp>
      <p:sp>
        <p:nvSpPr>
          <p:cNvPr id="14" name="Shape 9"/>
          <p:cNvSpPr/>
          <p:nvPr/>
        </p:nvSpPr>
        <p:spPr>
          <a:xfrm>
            <a:off x="500896" y="4553040"/>
            <a:ext cx="8142208" cy="1597938"/>
          </a:xfrm>
          <a:prstGeom prst="roundRect">
            <a:avLst>
              <a:gd name="adj" fmla="val 13436"/>
            </a:avLst>
          </a:prstGeom>
          <a:solidFill>
            <a:srgbClr val="00002E"/>
          </a:solidFill>
          <a:ln w="15240">
            <a:solidFill>
              <a:srgbClr val="DD785E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59249" y="4669631"/>
            <a:ext cx="429339" cy="429339"/>
          </a:xfrm>
          <a:prstGeom prst="roundRect">
            <a:avLst>
              <a:gd name="adj" fmla="val 21295726"/>
            </a:avLst>
          </a:prstGeom>
          <a:solidFill>
            <a:srgbClr val="DD785E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359" y="4763572"/>
            <a:ext cx="193119" cy="24145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421724" y="4727270"/>
            <a:ext cx="3506867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Performance &amp; Management</a:t>
            </a:r>
            <a:endParaRPr lang="en-US" sz="2800" dirty="0"/>
          </a:p>
        </p:txBody>
      </p:sp>
      <p:sp>
        <p:nvSpPr>
          <p:cNvPr id="18" name="Text 12"/>
          <p:cNvSpPr/>
          <p:nvPr/>
        </p:nvSpPr>
        <p:spPr>
          <a:xfrm>
            <a:off x="1421724" y="5245558"/>
            <a:ext cx="7825502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Optimizing for performance, memory, and battery life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 mobile devices.</a:t>
            </a:r>
            <a:endParaRPr lang="en-US" sz="2400" dirty="0"/>
          </a:p>
        </p:txBody>
      </p:sp>
      <p:sp>
        <p:nvSpPr>
          <p:cNvPr id="19" name="Shape 13"/>
          <p:cNvSpPr/>
          <p:nvPr/>
        </p:nvSpPr>
        <p:spPr>
          <a:xfrm>
            <a:off x="488864" y="6367629"/>
            <a:ext cx="8142208" cy="1597938"/>
          </a:xfrm>
          <a:prstGeom prst="roundRect">
            <a:avLst>
              <a:gd name="adj" fmla="val 13436"/>
            </a:avLst>
          </a:prstGeom>
          <a:solidFill>
            <a:srgbClr val="00002E"/>
          </a:solidFill>
          <a:ln w="15240">
            <a:solidFill>
              <a:srgbClr val="48A8E2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59249" y="6478537"/>
            <a:ext cx="429339" cy="429339"/>
          </a:xfrm>
          <a:prstGeom prst="roundRect">
            <a:avLst>
              <a:gd name="adj" fmla="val 21295726"/>
            </a:avLst>
          </a:prstGeom>
          <a:solidFill>
            <a:srgbClr val="48A8E2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629" y="6582276"/>
            <a:ext cx="193119" cy="24145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1421724" y="6537200"/>
            <a:ext cx="2694146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App Store Approval</a:t>
            </a:r>
            <a:endParaRPr lang="en-US" sz="2800" dirty="0"/>
          </a:p>
        </p:txBody>
      </p:sp>
      <p:sp>
        <p:nvSpPr>
          <p:cNvPr id="23" name="Text 16"/>
          <p:cNvSpPr/>
          <p:nvPr/>
        </p:nvSpPr>
        <p:spPr>
          <a:xfrm>
            <a:off x="1421724" y="7118090"/>
            <a:ext cx="7825502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Navigating the requirements of the iOS App Store.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704" y="727472"/>
            <a:ext cx="13274993" cy="11389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Overview of Level 1 Architecture: Login &amp; Authentication System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1098248" y="1559034"/>
            <a:ext cx="13274993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      </a:t>
            </a: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layered architecture ensures modularity, scalability, and robust security. 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                    The login system is the crucial first line of defense.</a:t>
            </a:r>
            <a:endParaRPr lang="en-US" sz="2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185" y="2528491"/>
            <a:ext cx="10146030" cy="464331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674211" y="3214656"/>
            <a:ext cx="2473855" cy="6334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&amp; IoT Integration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9674211" y="3927884"/>
            <a:ext cx="2473855" cy="561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Secure data store and device connectivity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2482081" y="4740864"/>
            <a:ext cx="2274349" cy="6334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Authentication Logic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482081" y="5454092"/>
            <a:ext cx="2274349" cy="561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Credential validation and token issuance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9674211" y="5687263"/>
            <a:ext cx="2473855" cy="31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Interface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9674211" y="6083777"/>
            <a:ext cx="2473855" cy="561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Login screens and session management</a:t>
            </a: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8862" y="329089"/>
            <a:ext cx="372415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Architectural Layers in Detail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418862" y="920353"/>
            <a:ext cx="6378980" cy="2762369"/>
          </a:xfrm>
          <a:prstGeom prst="roundRect">
            <a:avLst>
              <a:gd name="adj" fmla="val 3748"/>
            </a:avLst>
          </a:prstGeom>
          <a:solidFill>
            <a:srgbClr val="00002E">
              <a:alpha val="75000"/>
            </a:srgbClr>
          </a:solidFill>
          <a:ln w="1524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Text 3"/>
          <p:cNvSpPr/>
          <p:nvPr/>
        </p:nvSpPr>
        <p:spPr>
          <a:xfrm>
            <a:off x="3747373" y="999053"/>
            <a:ext cx="179427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14124" y="1244932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Interface Layer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553760" y="1767602"/>
            <a:ext cx="6566654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Kivy-based GUI handles login/signup screens, </a:t>
            </a:r>
          </a:p>
          <a:p>
            <a:pPr marL="0" indent="0">
              <a:lnSpc>
                <a:spcPts val="1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optimized for iOS devices.</a:t>
            </a:r>
            <a:endParaRPr lang="en-US" sz="24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185" y="1809268"/>
            <a:ext cx="1940004" cy="27623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9" name="Shape 6"/>
          <p:cNvSpPr/>
          <p:nvPr/>
        </p:nvSpPr>
        <p:spPr>
          <a:xfrm>
            <a:off x="7390209" y="920353"/>
            <a:ext cx="6821329" cy="2762369"/>
          </a:xfrm>
          <a:prstGeom prst="roundRect">
            <a:avLst>
              <a:gd name="adj" fmla="val 3748"/>
            </a:avLst>
          </a:prstGeom>
          <a:solidFill>
            <a:srgbClr val="00002E">
              <a:alpha val="75000"/>
            </a:srgbClr>
          </a:solidFill>
          <a:ln w="15240">
            <a:solidFill>
              <a:srgbClr val="D742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703481" y="999053"/>
            <a:ext cx="179427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09867" y="1188087"/>
            <a:ext cx="2745105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Authentication Logic Layer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7509867" y="1727262"/>
            <a:ext cx="6566773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Python backend manages credential validation</a:t>
            </a:r>
          </a:p>
          <a:p>
            <a:pPr marL="0" indent="0">
              <a:lnSpc>
                <a:spcPts val="1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and secure session management.</a:t>
            </a:r>
            <a:endParaRPr lang="en-US" sz="2400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609" y="2167338"/>
            <a:ext cx="2364584" cy="236458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5" name="Shape 11"/>
          <p:cNvSpPr/>
          <p:nvPr/>
        </p:nvSpPr>
        <p:spPr>
          <a:xfrm>
            <a:off x="442983" y="4868370"/>
            <a:ext cx="6378980" cy="2762370"/>
          </a:xfrm>
          <a:prstGeom prst="roundRect">
            <a:avLst>
              <a:gd name="adj" fmla="val 3555"/>
            </a:avLst>
          </a:prstGeom>
          <a:solidFill>
            <a:srgbClr val="00002E">
              <a:alpha val="75000"/>
            </a:srgbClr>
          </a:solidFill>
          <a:ln w="15240">
            <a:solidFill>
              <a:srgbClr val="DD785E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3747373" y="6094775"/>
            <a:ext cx="179427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400" dirty="0"/>
          </a:p>
        </p:txBody>
      </p:sp>
      <p:sp>
        <p:nvSpPr>
          <p:cNvPr id="18" name="Text 14"/>
          <p:cNvSpPr/>
          <p:nvPr/>
        </p:nvSpPr>
        <p:spPr>
          <a:xfrm>
            <a:off x="614124" y="5150933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Layer</a:t>
            </a:r>
            <a:endParaRPr lang="en-US" sz="2800" dirty="0"/>
          </a:p>
        </p:txBody>
      </p:sp>
      <p:sp>
        <p:nvSpPr>
          <p:cNvPr id="19" name="Text 15"/>
          <p:cNvSpPr/>
          <p:nvPr/>
        </p:nvSpPr>
        <p:spPr>
          <a:xfrm>
            <a:off x="614124" y="5673921"/>
            <a:ext cx="6566654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Secure communication with Firebase or cloud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database for user data storage.</a:t>
            </a:r>
            <a:endParaRPr lang="en-US" sz="2400" dirty="0"/>
          </a:p>
        </p:txBody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185" y="5673921"/>
            <a:ext cx="2364584" cy="23645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21" name="Shape 16"/>
          <p:cNvSpPr/>
          <p:nvPr/>
        </p:nvSpPr>
        <p:spPr>
          <a:xfrm>
            <a:off x="7449624" y="4802110"/>
            <a:ext cx="6836569" cy="2809644"/>
          </a:xfrm>
          <a:prstGeom prst="roundRect">
            <a:avLst>
              <a:gd name="adj" fmla="val 3555"/>
            </a:avLst>
          </a:prstGeom>
          <a:solidFill>
            <a:srgbClr val="00002E">
              <a:alpha val="75000"/>
            </a:srgbClr>
          </a:solidFill>
          <a:ln w="15240">
            <a:solidFill>
              <a:srgbClr val="48A8E2"/>
            </a:solidFill>
            <a:prstDash val="solid"/>
          </a:ln>
        </p:spPr>
      </p:sp>
      <p:sp>
        <p:nvSpPr>
          <p:cNvPr id="23" name="Text 18"/>
          <p:cNvSpPr/>
          <p:nvPr/>
        </p:nvSpPr>
        <p:spPr>
          <a:xfrm>
            <a:off x="10703481" y="6094775"/>
            <a:ext cx="179427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400" dirty="0"/>
          </a:p>
        </p:txBody>
      </p:sp>
      <p:sp>
        <p:nvSpPr>
          <p:cNvPr id="24" name="Text 19"/>
          <p:cNvSpPr/>
          <p:nvPr/>
        </p:nvSpPr>
        <p:spPr>
          <a:xfrm>
            <a:off x="7637593" y="5150933"/>
            <a:ext cx="2253377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IoT Device Integration</a:t>
            </a:r>
            <a:endParaRPr lang="en-US" sz="2800" dirty="0"/>
          </a:p>
        </p:txBody>
      </p:sp>
      <p:sp>
        <p:nvSpPr>
          <p:cNvPr id="25" name="Text 20"/>
          <p:cNvSpPr/>
          <p:nvPr/>
        </p:nvSpPr>
        <p:spPr>
          <a:xfrm>
            <a:off x="7599521" y="5673920"/>
            <a:ext cx="6566773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Ensures only authenticated users can access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connected medical devices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and data streams.</a:t>
            </a:r>
            <a:endParaRPr lang="en-US" sz="2400" dirty="0"/>
          </a:p>
        </p:txBody>
      </p:sp>
      <p:pic>
        <p:nvPicPr>
          <p:cNvPr id="2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51753" y="6097501"/>
            <a:ext cx="2593131" cy="175565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4027" y="616982"/>
            <a:ext cx="9228415" cy="658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Kivy &amp; Python: The Power Duo for iOS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84027" y="1723787"/>
            <a:ext cx="13062347" cy="896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Python's versatility combined with Kivy's UI capabilities provides a robust, cross-platform development experience for our healthcare application.</a:t>
            </a:r>
            <a:endParaRPr lang="en-US" sz="2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027" y="3123724"/>
            <a:ext cx="5599271" cy="3149560"/>
          </a:xfrm>
          <a:prstGeom prst="roundRect">
            <a:avLst>
              <a:gd name="adj" fmla="val 93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 2"/>
          <p:cNvSpPr/>
          <p:nvPr/>
        </p:nvSpPr>
        <p:spPr>
          <a:xfrm>
            <a:off x="7596068" y="3095744"/>
            <a:ext cx="5755124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Why Kivy is Ideal for Healthcare App UI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7596068" y="3714988"/>
            <a:ext cx="6257925" cy="896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Open-source Python library for multi-touch applications.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596068" y="4689396"/>
            <a:ext cx="6257925" cy="896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Supports rapid prototyping and deployment on both iOS and Android.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596068" y="5663803"/>
            <a:ext cx="6257925" cy="896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Enables clean, responsive login/signup screens with real-time validation.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596068" y="6638211"/>
            <a:ext cx="6257925" cy="896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Integrates easily with Python authentication libraries and cloud APIs.</a:t>
            </a:r>
            <a:endParaRPr lang="en-US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3653" y="380703"/>
            <a:ext cx="9637395" cy="549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Authentication Journey: A 6-Step Workflow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53652" y="1323141"/>
            <a:ext cx="13323094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Every step is meticulously designed for security, efficiency, and a seamless user experience, with AI playing a key role in proactive threat detection.</a:t>
            </a:r>
            <a:endParaRPr lang="en-US" sz="2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652" y="2280165"/>
            <a:ext cx="4441031" cy="74711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40342" y="3213973"/>
            <a:ext cx="3515797" cy="439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Credential Input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840342" y="3765470"/>
            <a:ext cx="4067651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 enters credentials on the Kivy login screen.</a:t>
            </a:r>
            <a:endParaRPr lang="en-US" sz="2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683" y="2280165"/>
            <a:ext cx="4441031" cy="74711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81373" y="3213973"/>
            <a:ext cx="3515797" cy="439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Input Validation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5281373" y="3765470"/>
            <a:ext cx="4067651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Python backend validates format and strength (e.g., password complexity).</a:t>
            </a:r>
            <a:endParaRPr lang="en-US" sz="24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5715" y="2280165"/>
            <a:ext cx="4441031" cy="74711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22405" y="3213973"/>
            <a:ext cx="3515797" cy="439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Firebase Integration</a:t>
            </a:r>
            <a:endParaRPr lang="en-US" sz="2800" dirty="0"/>
          </a:p>
        </p:txBody>
      </p:sp>
      <p:sp>
        <p:nvSpPr>
          <p:cNvPr id="12" name="Text 7"/>
          <p:cNvSpPr/>
          <p:nvPr/>
        </p:nvSpPr>
        <p:spPr>
          <a:xfrm>
            <a:off x="9722405" y="3765470"/>
            <a:ext cx="4067651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Credentials sent securely to Firebase Authentication service for verification.</a:t>
            </a:r>
            <a:endParaRPr lang="en-US" sz="2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653" y="5159693"/>
            <a:ext cx="4441031" cy="74711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40343" y="6093500"/>
            <a:ext cx="3515797" cy="439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Token Generation</a:t>
            </a:r>
            <a:endParaRPr lang="en-US" sz="2800" dirty="0"/>
          </a:p>
        </p:txBody>
      </p:sp>
      <p:sp>
        <p:nvSpPr>
          <p:cNvPr id="15" name="Text 9"/>
          <p:cNvSpPr/>
          <p:nvPr/>
        </p:nvSpPr>
        <p:spPr>
          <a:xfrm>
            <a:off x="840343" y="6644997"/>
            <a:ext cx="4067651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Firebase verifies credentials and returns an authentication token.</a:t>
            </a:r>
            <a:endParaRPr lang="en-US" sz="24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94684" y="5159693"/>
            <a:ext cx="4441031" cy="747117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81374" y="6093500"/>
            <a:ext cx="3515797" cy="439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Session Management</a:t>
            </a:r>
            <a:endParaRPr lang="en-US" sz="2800" dirty="0"/>
          </a:p>
        </p:txBody>
      </p:sp>
      <p:sp>
        <p:nvSpPr>
          <p:cNvPr id="18" name="Text 11"/>
          <p:cNvSpPr/>
          <p:nvPr/>
        </p:nvSpPr>
        <p:spPr>
          <a:xfrm>
            <a:off x="5281374" y="6644997"/>
            <a:ext cx="4067651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 success, a secure user session is created.</a:t>
            </a:r>
            <a:endParaRPr lang="en-US" sz="2400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35716" y="5159693"/>
            <a:ext cx="4441031" cy="747117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9722406" y="6093500"/>
            <a:ext cx="3527465" cy="439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Anomaly Detection</a:t>
            </a:r>
            <a:endParaRPr lang="en-US" sz="2800" dirty="0"/>
          </a:p>
        </p:txBody>
      </p:sp>
      <p:sp>
        <p:nvSpPr>
          <p:cNvPr id="21" name="Text 13"/>
          <p:cNvSpPr/>
          <p:nvPr/>
        </p:nvSpPr>
        <p:spPr>
          <a:xfrm>
            <a:off x="9722406" y="6644997"/>
            <a:ext cx="4067651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monitors login patterns for suspicious activity and proactive threat detection.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815</Words>
  <Application>Microsoft Office PowerPoint</Application>
  <PresentationFormat>Custom</PresentationFormat>
  <Paragraphs>120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Britannic Bold</vt:lpstr>
      <vt:lpstr>PT Sans</vt:lpstr>
      <vt:lpstr>Nunito Semi Bold</vt:lpstr>
      <vt:lpstr>Arial</vt:lpstr>
      <vt:lpstr>Wide Latin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Harshit Kumar</cp:lastModifiedBy>
  <cp:revision>3</cp:revision>
  <dcterms:created xsi:type="dcterms:W3CDTF">2025-10-08T20:59:08Z</dcterms:created>
  <dcterms:modified xsi:type="dcterms:W3CDTF">2025-10-09T19:32:47Z</dcterms:modified>
</cp:coreProperties>
</file>